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62" r:id="rId4"/>
    <p:sldId id="283" r:id="rId5"/>
    <p:sldId id="284" r:id="rId6"/>
    <p:sldId id="285" r:id="rId7"/>
    <p:sldId id="286" r:id="rId8"/>
    <p:sldId id="287" r:id="rId9"/>
    <p:sldId id="258" r:id="rId10"/>
    <p:sldId id="2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3374D542-6E3E-455F-9BFB-B45891911720}">
          <p14:sldIdLst>
            <p14:sldId id="256"/>
            <p14:sldId id="264"/>
            <p14:sldId id="262"/>
            <p14:sldId id="283"/>
            <p14:sldId id="284"/>
            <p14:sldId id="285"/>
            <p14:sldId id="286"/>
            <p14:sldId id="287"/>
          </p14:sldIdLst>
        </p14:section>
        <p14:section name="Using Remix 3D to Search for Models" id="{6844172C-9703-4DC7-908A-C23538616A3C}">
          <p14:sldIdLst>
            <p14:sldId id="258"/>
            <p14:sldId id="282"/>
          </p14:sldIdLst>
        </p14:section>
        <p14:section name="Insert a 3D Model from a File" id="{66737F24-1C36-4DF4-A00F-927A3F1468AC}">
          <p14:sldIdLst/>
        </p14:section>
        <p14:section name="Position and Rotate Your 3D Model" id="{A08F0015-E7F5-4E26-BBAF-AEE4F9A16AD2}">
          <p14:sldIdLst/>
        </p14:section>
        <p14:section name="Animate Your 3D Model" id="{B62868DA-F525-4AC5-9E3E-39ECA0154BBD}">
          <p14:sldIdLst/>
        </p14:section>
        <p14:section name="Learn More" id="{62756D7E-964E-493A-83A1-13BC0B6B5E4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FCC2-4E7A-4671-AA79-177CB194E449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38D-F26D-4167-83EF-8774BC62D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4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238323-0ADF-4328-9564-AEB5DFD80DB6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6FAE-C8F8-44A1-8BC7-9EB94837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3500"/>
            <a:ext cx="9144000" cy="1790700"/>
          </a:xfrm>
        </p:spPr>
        <p:txBody>
          <a:bodyPr vert="horz" lIns="91440" tIns="0" rIns="91440" bIns="0" rtlCol="0" anchor="t" anchorCtr="0">
            <a:noAutofit/>
          </a:bodyPr>
          <a:lstStyle>
            <a:lvl1pPr>
              <a:lnSpc>
                <a:spcPct val="100000"/>
              </a:lnSpc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900C6-1C2C-4612-8672-356C6DD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8009"/>
            <a:ext cx="9144000" cy="128767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>
              <a:lnSpc>
                <a:spcPct val="150000"/>
              </a:lnSpc>
              <a:spcAft>
                <a:spcPts val="1200"/>
              </a:spcAft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4E620-B44E-41FF-8FA1-D955BD69C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AB91F-D739-4DD5-859B-B16B125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34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70BB0-A521-41C6-A0AE-BEE679D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6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44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2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017C897-2775-4930-B0BE-BEB72453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15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258610D-0376-4D1E-8ED8-29382288B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83"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C16CD2-606C-441E-BBA3-51767980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350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67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FD28E-AEC9-43B8-86F4-9CD3C41D49D7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AFE014-E3CD-4B9A-A705-F1CADD8F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E5F7-8A52-43AD-8F30-F13CF5450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C85AE-A002-4BA3-8D90-3960ED0FF8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4E560-77BF-4D1A-B6E7-CD55CE12B1B8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03AA5-C732-4ECB-88D6-DAA20E2C1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80433-CBB5-49C5-B032-5A800E5D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32A06DA-7FF5-4DDE-94D0-63A83DB241E8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51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2" r:id="rId4"/>
    <p:sldLayoutId id="2147483660" r:id="rId5"/>
    <p:sldLayoutId id="2147483662" r:id="rId6"/>
    <p:sldLayoutId id="2147483661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8D61-9318-4DC8-A868-2B1BFDD2B2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Penghargaan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22DE6-C2BE-4B53-BC28-C43EBD0052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/>
              <a:t>Satuan Kerja di Lingkungan Kemenrsitekdikti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6FA85D-3B0A-4E0C-B8AC-042993910A93}"/>
              </a:ext>
            </a:extLst>
          </p:cNvPr>
          <p:cNvSpPr txBox="1">
            <a:spLocks/>
          </p:cNvSpPr>
          <p:nvPr/>
        </p:nvSpPr>
        <p:spPr>
          <a:xfrm>
            <a:off x="7944928" y="5276884"/>
            <a:ext cx="2447364" cy="495232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rgbClr val="408E93"/>
                </a:solidFill>
                <a:latin typeface="Agency FB" panose="020B0503020202020204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>
              <a:spcBef>
                <a:spcPts val="1000"/>
              </a:spcBef>
            </a:pPr>
            <a:r>
              <a:rPr lang="id-ID" sz="18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SEKRETARIAT JENDERAL</a:t>
            </a:r>
            <a:endParaRPr lang="en-US" sz="18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E0F52F-ADF1-4011-A51B-92383D0AB7F8}"/>
              </a:ext>
            </a:extLst>
          </p:cNvPr>
          <p:cNvSpPr txBox="1">
            <a:spLocks/>
          </p:cNvSpPr>
          <p:nvPr/>
        </p:nvSpPr>
        <p:spPr>
          <a:xfrm>
            <a:off x="7944928" y="5524500"/>
            <a:ext cx="3893572" cy="10205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200" u="sng" dirty="0"/>
              <a:t>Biro Keuangan dan Umum</a:t>
            </a:r>
          </a:p>
          <a:p>
            <a:r>
              <a:rPr lang="id-ID" sz="1200" u="sng" dirty="0"/>
              <a:t>Bagian Akuntansi dan Pelaporan</a:t>
            </a:r>
          </a:p>
          <a:p>
            <a:r>
              <a:rPr lang="id-ID" sz="1200" u="sng" dirty="0"/>
              <a:t>Jl. Jenderal Sudirman Pintu 1 senayan, Gedung D. Lantai 9</a:t>
            </a:r>
            <a:endParaRPr lang="en-US" sz="1200" dirty="0"/>
          </a:p>
          <a:p>
            <a:endParaRPr 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99758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322E42-AFFD-4B81-BD7A-77AB9FC3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Penghargaan Penyusunan Laporan Keuangan Tahun 2018</a:t>
            </a:r>
            <a:endParaRPr lang="en-US" dirty="0"/>
          </a:p>
        </p:txBody>
      </p:sp>
      <p:sp>
        <p:nvSpPr>
          <p:cNvPr id="4" name="Try It Text" descr="Try it yourself with the parrot on the right:">
            <a:extLst>
              <a:ext uri="{FF2B5EF4-FFF2-40B4-BE49-F238E27FC236}">
                <a16:creationId xmlns:a16="http://schemas.microsoft.com/office/drawing/2014/main" id="{0D42AC0C-5EE6-42C4-91EE-07F7C9599947}"/>
              </a:ext>
            </a:extLst>
          </p:cNvPr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Kriteria Penilaian: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Step 1" descr="Step 1:">
            <a:extLst>
              <a:ext uri="{FF2B5EF4-FFF2-40B4-BE49-F238E27FC236}">
                <a16:creationId xmlns:a16="http://schemas.microsoft.com/office/drawing/2014/main" id="{D4693D8A-3AAB-45B5-8381-3001C700C32F}"/>
              </a:ext>
            </a:extLst>
          </p:cNvPr>
          <p:cNvSpPr/>
          <p:nvPr/>
        </p:nvSpPr>
        <p:spPr bwMode="blackWhite">
          <a:xfrm>
            <a:off x="630366" y="1917997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6" name="Content Placeholder Step 1" descr="Select the 3D Model on the right, then go to Animations &gt; Turntable&#10;Hint: Effect Options gives you even more options for Turntable.&#10;">
            <a:extLst>
              <a:ext uri="{FF2B5EF4-FFF2-40B4-BE49-F238E27FC236}">
                <a16:creationId xmlns:a16="http://schemas.microsoft.com/office/drawing/2014/main" id="{8110C53D-9866-4A6B-9E28-68BBE6EFF866}"/>
              </a:ext>
            </a:extLst>
          </p:cNvPr>
          <p:cNvSpPr txBox="1">
            <a:spLocks/>
          </p:cNvSpPr>
          <p:nvPr/>
        </p:nvSpPr>
        <p:spPr>
          <a:xfrm>
            <a:off x="1066037" y="1958188"/>
            <a:ext cx="5110159" cy="36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dirty="0" err="1"/>
              <a:t>Kepatuhan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5</a:t>
            </a: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tep 2" descr="Step 2:">
            <a:extLst>
              <a:ext uri="{FF2B5EF4-FFF2-40B4-BE49-F238E27FC236}">
                <a16:creationId xmlns:a16="http://schemas.microsoft.com/office/drawing/2014/main" id="{D7689DB6-3948-40C3-8F69-1ED48F5AE1BB}"/>
              </a:ext>
            </a:extLst>
          </p:cNvPr>
          <p:cNvSpPr/>
          <p:nvPr/>
        </p:nvSpPr>
        <p:spPr bwMode="blackWhite">
          <a:xfrm>
            <a:off x="630366" y="2451957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8" name="Content Placeholder Step 2" descr="Explore the other new animations designed specifically for 3D models: Arrive, Swing, Jump &amp; Turn, and Leave.">
            <a:extLst>
              <a:ext uri="{FF2B5EF4-FFF2-40B4-BE49-F238E27FC236}">
                <a16:creationId xmlns:a16="http://schemas.microsoft.com/office/drawing/2014/main" id="{F8DE0424-CE18-47F6-BBF5-736B335BC89A}"/>
              </a:ext>
            </a:extLst>
          </p:cNvPr>
          <p:cNvSpPr txBox="1">
            <a:spLocks/>
          </p:cNvSpPr>
          <p:nvPr/>
        </p:nvSpPr>
        <p:spPr>
          <a:xfrm>
            <a:off x="1066037" y="2492150"/>
            <a:ext cx="5110159" cy="369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Kelengkapan laporan keuangan dengan bobot 10%. 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tep 3" descr="Step 3">
            <a:extLst>
              <a:ext uri="{FF2B5EF4-FFF2-40B4-BE49-F238E27FC236}">
                <a16:creationId xmlns:a16="http://schemas.microsoft.com/office/drawing/2014/main" id="{9D4BEFE4-E36D-4025-A26C-11D7E10A9478}"/>
              </a:ext>
            </a:extLst>
          </p:cNvPr>
          <p:cNvSpPr/>
          <p:nvPr/>
        </p:nvSpPr>
        <p:spPr bwMode="blackWhite">
          <a:xfrm>
            <a:off x="630366" y="3009360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  <a:endParaRPr lang="en-US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Content Placeholder Step 3" descr="Click Add Animation to combine the new 3D animations with other classic 2D animations, such as Fade, Grow/Shrink, or one of the many Motion Path animations to test and see what is possible.">
            <a:extLst>
              <a:ext uri="{FF2B5EF4-FFF2-40B4-BE49-F238E27FC236}">
                <a16:creationId xmlns:a16="http://schemas.microsoft.com/office/drawing/2014/main" id="{8BCD932C-F4F1-4949-983C-017934B3CCBC}"/>
              </a:ext>
            </a:extLst>
          </p:cNvPr>
          <p:cNvSpPr txBox="1">
            <a:spLocks/>
          </p:cNvSpPr>
          <p:nvPr/>
        </p:nvSpPr>
        <p:spPr>
          <a:xfrm>
            <a:off x="1066037" y="3049552"/>
            <a:ext cx="5110159" cy="64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Kesesuaian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angka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dan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jumlah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dalam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penyajian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laporan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keuangan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dengan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bobot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20%</a:t>
            </a:r>
          </a:p>
        </p:txBody>
      </p:sp>
      <p:sp>
        <p:nvSpPr>
          <p:cNvPr id="25" name="Step 3" descr="Step 3">
            <a:extLst>
              <a:ext uri="{FF2B5EF4-FFF2-40B4-BE49-F238E27FC236}">
                <a16:creationId xmlns:a16="http://schemas.microsoft.com/office/drawing/2014/main" id="{87DF2287-6206-41E4-980C-0B1132D873E7}"/>
              </a:ext>
            </a:extLst>
          </p:cNvPr>
          <p:cNvSpPr/>
          <p:nvPr/>
        </p:nvSpPr>
        <p:spPr bwMode="blackWhite">
          <a:xfrm>
            <a:off x="618870" y="3687979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</a:t>
            </a:r>
            <a:endParaRPr lang="en-US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Content Placeholder Step 3" descr="Click Add Animation to combine the new 3D animations with other classic 2D animations, such as Fade, Grow/Shrink, or one of the many Motion Path animations to test and see what is possible.">
            <a:extLst>
              <a:ext uri="{FF2B5EF4-FFF2-40B4-BE49-F238E27FC236}">
                <a16:creationId xmlns:a16="http://schemas.microsoft.com/office/drawing/2014/main" id="{6C735CB5-49A2-44F6-9E46-3B316C224907}"/>
              </a:ext>
            </a:extLst>
          </p:cNvPr>
          <p:cNvSpPr txBox="1">
            <a:spLocks/>
          </p:cNvSpPr>
          <p:nvPr/>
        </p:nvSpPr>
        <p:spPr>
          <a:xfrm>
            <a:off x="1054541" y="3728171"/>
            <a:ext cx="5110159" cy="795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Kesesuaian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penyajian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laporan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keuangan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berdasarkan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pada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pemenuhan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asersi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laporan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keuangan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dengan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bobot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65%.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697237-5E16-4E6F-90E3-73BAB83F0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48" y="1811547"/>
            <a:ext cx="4313208" cy="32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1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KEGIATAN</a:t>
            </a:r>
            <a:endParaRPr lang="en-US" dirty="0"/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7" y="1345489"/>
            <a:ext cx="86108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dirty="0" err="1"/>
              <a:t>Katagori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PK-BLU Yang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500 </a:t>
            </a:r>
            <a:r>
              <a:rPr lang="en-US" dirty="0" err="1"/>
              <a:t>Milyar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523554" y="404415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7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3EE46009-9B31-417A-AB61-8C70009004B3}"/>
              </a:ext>
            </a:extLst>
          </p:cNvPr>
          <p:cNvSpPr txBox="1">
            <a:spLocks/>
          </p:cNvSpPr>
          <p:nvPr/>
        </p:nvSpPr>
        <p:spPr>
          <a:xfrm>
            <a:off x="941952" y="4044150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SEBELAS MARET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89.15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4213933" y="4044150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Step 3" descr="Small circle with number 3 inside  indicating step 3">
            <a:extLst>
              <a:ext uri="{FF2B5EF4-FFF2-40B4-BE49-F238E27FC236}">
                <a16:creationId xmlns:a16="http://schemas.microsoft.com/office/drawing/2014/main" id="{07CF4AF3-D618-49AD-BB03-5E5F7A41C8D9}"/>
              </a:ext>
            </a:extLst>
          </p:cNvPr>
          <p:cNvGrpSpPr/>
          <p:nvPr/>
        </p:nvGrpSpPr>
        <p:grpSpPr bwMode="blackWhite">
          <a:xfrm>
            <a:off x="7895752" y="4044150"/>
            <a:ext cx="558179" cy="409838"/>
            <a:chOff x="6953426" y="711274"/>
            <a:chExt cx="558179" cy="409838"/>
          </a:xfrm>
        </p:grpSpPr>
        <p:sp>
          <p:nvSpPr>
            <p:cNvPr id="13" name="Oval 12" descr="Small circle">
              <a:extLst>
                <a:ext uri="{FF2B5EF4-FFF2-40B4-BE49-F238E27FC236}">
                  <a16:creationId xmlns:a16="http://schemas.microsoft.com/office/drawing/2014/main" id="{BE5E6BE8-4DC5-41CD-9A48-850FCE78556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 descr="Number 3">
              <a:extLst>
                <a:ext uri="{FF2B5EF4-FFF2-40B4-BE49-F238E27FC236}">
                  <a16:creationId xmlns:a16="http://schemas.microsoft.com/office/drawing/2014/main" id="{82CA4843-739A-4E67-906B-55C8A5C992C4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870EA98-F00E-4EBB-B65A-5ACD35B2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7" y="1886767"/>
            <a:ext cx="3226446" cy="1915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F18A89-68ED-414E-85A7-9E29E6F38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258" y="1886767"/>
            <a:ext cx="1713468" cy="1915053"/>
          </a:xfrm>
          <a:prstGeom prst="rect">
            <a:avLst/>
          </a:prstGeom>
        </p:spPr>
      </p:pic>
      <p:sp>
        <p:nvSpPr>
          <p:cNvPr id="23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AE8B4086-878E-4BE9-B3B9-D3F35D92EDF2}"/>
              </a:ext>
            </a:extLst>
          </p:cNvPr>
          <p:cNvSpPr txBox="1">
            <a:spLocks/>
          </p:cNvSpPr>
          <p:nvPr/>
        </p:nvSpPr>
        <p:spPr>
          <a:xfrm>
            <a:off x="4668225" y="4057838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SRIWIJAYA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84.70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F3F514F5-6CB1-47EF-9DA8-B7E6FE9642A7}"/>
              </a:ext>
            </a:extLst>
          </p:cNvPr>
          <p:cNvSpPr txBox="1">
            <a:spLocks/>
          </p:cNvSpPr>
          <p:nvPr/>
        </p:nvSpPr>
        <p:spPr>
          <a:xfrm>
            <a:off x="8448876" y="4019934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BRAWIJAYA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80.50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D2A54D9-9B1A-4A18-BB7B-020C64764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232" y="1895893"/>
            <a:ext cx="1853695" cy="185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KEGIATAN</a:t>
            </a:r>
            <a:endParaRPr lang="en-US" dirty="0"/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7" y="1345489"/>
            <a:ext cx="86108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dirty="0" err="1"/>
              <a:t>Katagori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PK-BLU Yang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id-ID" dirty="0"/>
              <a:t>Dibawah</a:t>
            </a:r>
            <a:r>
              <a:rPr lang="en-US" dirty="0"/>
              <a:t> 500 </a:t>
            </a:r>
            <a:r>
              <a:rPr lang="en-US" dirty="0" err="1"/>
              <a:t>Milyar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523554" y="404415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7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3EE46009-9B31-417A-AB61-8C70009004B3}"/>
              </a:ext>
            </a:extLst>
          </p:cNvPr>
          <p:cNvSpPr txBox="1">
            <a:spLocks/>
          </p:cNvSpPr>
          <p:nvPr/>
        </p:nvSpPr>
        <p:spPr>
          <a:xfrm>
            <a:off x="941952" y="4044150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NEGERI GORONTALO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76.90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4213933" y="4044150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Step 3" descr="Small circle with number 3 inside  indicating step 3">
            <a:extLst>
              <a:ext uri="{FF2B5EF4-FFF2-40B4-BE49-F238E27FC236}">
                <a16:creationId xmlns:a16="http://schemas.microsoft.com/office/drawing/2014/main" id="{07CF4AF3-D618-49AD-BB03-5E5F7A41C8D9}"/>
              </a:ext>
            </a:extLst>
          </p:cNvPr>
          <p:cNvGrpSpPr/>
          <p:nvPr/>
        </p:nvGrpSpPr>
        <p:grpSpPr bwMode="blackWhite">
          <a:xfrm>
            <a:off x="7895752" y="4044150"/>
            <a:ext cx="558179" cy="409838"/>
            <a:chOff x="6953426" y="711274"/>
            <a:chExt cx="558179" cy="409838"/>
          </a:xfrm>
        </p:grpSpPr>
        <p:sp>
          <p:nvSpPr>
            <p:cNvPr id="13" name="Oval 12" descr="Small circle">
              <a:extLst>
                <a:ext uri="{FF2B5EF4-FFF2-40B4-BE49-F238E27FC236}">
                  <a16:creationId xmlns:a16="http://schemas.microsoft.com/office/drawing/2014/main" id="{BE5E6BE8-4DC5-41CD-9A48-850FCE78556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 descr="Number 3">
              <a:extLst>
                <a:ext uri="{FF2B5EF4-FFF2-40B4-BE49-F238E27FC236}">
                  <a16:creationId xmlns:a16="http://schemas.microsoft.com/office/drawing/2014/main" id="{82CA4843-739A-4E67-906B-55C8A5C992C4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3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AE8B4086-878E-4BE9-B3B9-D3F35D92EDF2}"/>
              </a:ext>
            </a:extLst>
          </p:cNvPr>
          <p:cNvSpPr txBox="1">
            <a:spLocks/>
          </p:cNvSpPr>
          <p:nvPr/>
        </p:nvSpPr>
        <p:spPr>
          <a:xfrm>
            <a:off x="4668225" y="4057838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POLITEKNIK NEGERI MALANG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75.75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F3F514F5-6CB1-47EF-9DA8-B7E6FE9642A7}"/>
              </a:ext>
            </a:extLst>
          </p:cNvPr>
          <p:cNvSpPr txBox="1">
            <a:spLocks/>
          </p:cNvSpPr>
          <p:nvPr/>
        </p:nvSpPr>
        <p:spPr>
          <a:xfrm>
            <a:off x="8448876" y="4019934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PATTIMURA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74.65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A507A6-57AB-4DC6-9C1D-0BBCF14CF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35" y="1970347"/>
            <a:ext cx="1858341" cy="18536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9356CB-3AB4-4A83-86B7-69B0A7B59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413" y="1983287"/>
            <a:ext cx="1853695" cy="18536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D01DE8-9483-4E32-ACE5-09AE0B532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233" y="1970346"/>
            <a:ext cx="1912410" cy="185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33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KEGIATAN</a:t>
            </a:r>
            <a:endParaRPr lang="en-US" dirty="0"/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7" y="1345489"/>
            <a:ext cx="86108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dirty="0" err="1"/>
              <a:t>Katagori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id-ID" dirty="0"/>
              <a:t>Non </a:t>
            </a:r>
            <a:r>
              <a:rPr lang="en-US" dirty="0"/>
              <a:t>PK-BLU Yang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id-ID" dirty="0"/>
              <a:t>Diatas 2</a:t>
            </a:r>
            <a:r>
              <a:rPr lang="en-US" dirty="0"/>
              <a:t>00 </a:t>
            </a:r>
            <a:r>
              <a:rPr lang="en-US" dirty="0" err="1"/>
              <a:t>Milyar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523554" y="404415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7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3EE46009-9B31-417A-AB61-8C70009004B3}"/>
              </a:ext>
            </a:extLst>
          </p:cNvPr>
          <p:cNvSpPr txBox="1">
            <a:spLocks/>
          </p:cNvSpPr>
          <p:nvPr/>
        </p:nvSpPr>
        <p:spPr>
          <a:xfrm>
            <a:off x="941952" y="4044150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JEMBER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94.60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4213933" y="4044150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Step 3" descr="Small circle with number 3 inside  indicating step 3">
            <a:extLst>
              <a:ext uri="{FF2B5EF4-FFF2-40B4-BE49-F238E27FC236}">
                <a16:creationId xmlns:a16="http://schemas.microsoft.com/office/drawing/2014/main" id="{07CF4AF3-D618-49AD-BB03-5E5F7A41C8D9}"/>
              </a:ext>
            </a:extLst>
          </p:cNvPr>
          <p:cNvGrpSpPr/>
          <p:nvPr/>
        </p:nvGrpSpPr>
        <p:grpSpPr bwMode="blackWhite">
          <a:xfrm>
            <a:off x="7895752" y="4044150"/>
            <a:ext cx="558179" cy="409838"/>
            <a:chOff x="6953426" y="711274"/>
            <a:chExt cx="558179" cy="409838"/>
          </a:xfrm>
        </p:grpSpPr>
        <p:sp>
          <p:nvSpPr>
            <p:cNvPr id="13" name="Oval 12" descr="Small circle">
              <a:extLst>
                <a:ext uri="{FF2B5EF4-FFF2-40B4-BE49-F238E27FC236}">
                  <a16:creationId xmlns:a16="http://schemas.microsoft.com/office/drawing/2014/main" id="{BE5E6BE8-4DC5-41CD-9A48-850FCE78556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 descr="Number 3">
              <a:extLst>
                <a:ext uri="{FF2B5EF4-FFF2-40B4-BE49-F238E27FC236}">
                  <a16:creationId xmlns:a16="http://schemas.microsoft.com/office/drawing/2014/main" id="{82CA4843-739A-4E67-906B-55C8A5C992C4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3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AE8B4086-878E-4BE9-B3B9-D3F35D92EDF2}"/>
              </a:ext>
            </a:extLst>
          </p:cNvPr>
          <p:cNvSpPr txBox="1">
            <a:spLocks/>
          </p:cNvSpPr>
          <p:nvPr/>
        </p:nvSpPr>
        <p:spPr>
          <a:xfrm>
            <a:off x="4668225" y="4057838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LAMBUNG MANGKURAT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87.75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F3F514F5-6CB1-47EF-9DA8-B7E6FE9642A7}"/>
              </a:ext>
            </a:extLst>
          </p:cNvPr>
          <p:cNvSpPr txBox="1">
            <a:spLocks/>
          </p:cNvSpPr>
          <p:nvPr/>
        </p:nvSpPr>
        <p:spPr>
          <a:xfrm>
            <a:off x="8448876" y="4019934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UPN “VETERAN” YOGYAKARTA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78.75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DEBBDD-7ABE-4262-877B-D6F12FE52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2" y="2009165"/>
            <a:ext cx="2540000" cy="19431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0334F2-4F50-4BDE-A389-F66235362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112" y="2009165"/>
            <a:ext cx="1825698" cy="18271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CBABFA-CBA8-46B7-A57F-0A7A04325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233" y="1804812"/>
            <a:ext cx="2147453" cy="21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90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KEGIATAN</a:t>
            </a:r>
            <a:endParaRPr lang="en-US" dirty="0"/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7" y="1345489"/>
            <a:ext cx="86108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dirty="0" err="1"/>
              <a:t>Katagori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id-ID" dirty="0"/>
              <a:t>Non </a:t>
            </a:r>
            <a:r>
              <a:rPr lang="en-US" dirty="0"/>
              <a:t>PK-BLU Yang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id-ID" dirty="0"/>
              <a:t>Dibawah 2</a:t>
            </a:r>
            <a:r>
              <a:rPr lang="en-US" dirty="0"/>
              <a:t>00 </a:t>
            </a:r>
            <a:r>
              <a:rPr lang="en-US" dirty="0" err="1"/>
              <a:t>Milyar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523554" y="404415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7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3EE46009-9B31-417A-AB61-8C70009004B3}"/>
              </a:ext>
            </a:extLst>
          </p:cNvPr>
          <p:cNvSpPr txBox="1">
            <a:spLocks/>
          </p:cNvSpPr>
          <p:nvPr/>
        </p:nvSpPr>
        <p:spPr>
          <a:xfrm>
            <a:off x="941952" y="4044150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POLITEKNIK NEGERI JEMBER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90.35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4213933" y="4044150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Step 3" descr="Small circle with number 3 inside  indicating step 3">
            <a:extLst>
              <a:ext uri="{FF2B5EF4-FFF2-40B4-BE49-F238E27FC236}">
                <a16:creationId xmlns:a16="http://schemas.microsoft.com/office/drawing/2014/main" id="{07CF4AF3-D618-49AD-BB03-5E5F7A41C8D9}"/>
              </a:ext>
            </a:extLst>
          </p:cNvPr>
          <p:cNvGrpSpPr/>
          <p:nvPr/>
        </p:nvGrpSpPr>
        <p:grpSpPr bwMode="blackWhite">
          <a:xfrm>
            <a:off x="7895752" y="4044150"/>
            <a:ext cx="558179" cy="409838"/>
            <a:chOff x="6953426" y="711274"/>
            <a:chExt cx="558179" cy="409838"/>
          </a:xfrm>
        </p:grpSpPr>
        <p:sp>
          <p:nvSpPr>
            <p:cNvPr id="13" name="Oval 12" descr="Small circle">
              <a:extLst>
                <a:ext uri="{FF2B5EF4-FFF2-40B4-BE49-F238E27FC236}">
                  <a16:creationId xmlns:a16="http://schemas.microsoft.com/office/drawing/2014/main" id="{BE5E6BE8-4DC5-41CD-9A48-850FCE78556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 descr="Number 3">
              <a:extLst>
                <a:ext uri="{FF2B5EF4-FFF2-40B4-BE49-F238E27FC236}">
                  <a16:creationId xmlns:a16="http://schemas.microsoft.com/office/drawing/2014/main" id="{82CA4843-739A-4E67-906B-55C8A5C992C4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3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AE8B4086-878E-4BE9-B3B9-D3F35D92EDF2}"/>
              </a:ext>
            </a:extLst>
          </p:cNvPr>
          <p:cNvSpPr txBox="1">
            <a:spLocks/>
          </p:cNvSpPr>
          <p:nvPr/>
        </p:nvSpPr>
        <p:spPr>
          <a:xfrm>
            <a:off x="4668225" y="4057838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KHAIRUN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88.50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F3F514F5-6CB1-47EF-9DA8-B7E6FE9642A7}"/>
              </a:ext>
            </a:extLst>
          </p:cNvPr>
          <p:cNvSpPr txBox="1">
            <a:spLocks/>
          </p:cNvSpPr>
          <p:nvPr/>
        </p:nvSpPr>
        <p:spPr>
          <a:xfrm>
            <a:off x="8448876" y="4019934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UNIVERSITAS SAMUDERA LANGSA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88.25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2176A2-BFB1-456E-ABCC-08DA10444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94" y="1760187"/>
            <a:ext cx="2236702" cy="22367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0A299C1-32BC-47EC-9392-EFBFFE202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231" y="1817752"/>
            <a:ext cx="2107562" cy="20285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7F8487-8C64-403A-B3F9-7C8C6819B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876" y="1830384"/>
            <a:ext cx="2173083" cy="21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0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KEGIATAN</a:t>
            </a:r>
            <a:endParaRPr lang="en-US" dirty="0"/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7" y="1345489"/>
            <a:ext cx="861080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dirty="0" err="1"/>
              <a:t>Katagori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id-ID" dirty="0"/>
              <a:t>LLDIKTI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523554" y="4044150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7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3EE46009-9B31-417A-AB61-8C70009004B3}"/>
              </a:ext>
            </a:extLst>
          </p:cNvPr>
          <p:cNvSpPr txBox="1">
            <a:spLocks/>
          </p:cNvSpPr>
          <p:nvPr/>
        </p:nvSpPr>
        <p:spPr>
          <a:xfrm>
            <a:off x="941952" y="4044150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LLDIKTI WILAYAH IV BANDUNG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83.75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4213933" y="4044150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Step 3" descr="Small circle with number 3 inside  indicating step 3">
            <a:extLst>
              <a:ext uri="{FF2B5EF4-FFF2-40B4-BE49-F238E27FC236}">
                <a16:creationId xmlns:a16="http://schemas.microsoft.com/office/drawing/2014/main" id="{07CF4AF3-D618-49AD-BB03-5E5F7A41C8D9}"/>
              </a:ext>
            </a:extLst>
          </p:cNvPr>
          <p:cNvGrpSpPr/>
          <p:nvPr/>
        </p:nvGrpSpPr>
        <p:grpSpPr bwMode="blackWhite">
          <a:xfrm>
            <a:off x="7895752" y="4044150"/>
            <a:ext cx="558179" cy="409838"/>
            <a:chOff x="6953426" y="711274"/>
            <a:chExt cx="558179" cy="409838"/>
          </a:xfrm>
        </p:grpSpPr>
        <p:sp>
          <p:nvSpPr>
            <p:cNvPr id="13" name="Oval 12" descr="Small circle">
              <a:extLst>
                <a:ext uri="{FF2B5EF4-FFF2-40B4-BE49-F238E27FC236}">
                  <a16:creationId xmlns:a16="http://schemas.microsoft.com/office/drawing/2014/main" id="{BE5E6BE8-4DC5-41CD-9A48-850FCE78556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 descr="Number 3">
              <a:extLst>
                <a:ext uri="{FF2B5EF4-FFF2-40B4-BE49-F238E27FC236}">
                  <a16:creationId xmlns:a16="http://schemas.microsoft.com/office/drawing/2014/main" id="{82CA4843-739A-4E67-906B-55C8A5C992C4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3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AE8B4086-878E-4BE9-B3B9-D3F35D92EDF2}"/>
              </a:ext>
            </a:extLst>
          </p:cNvPr>
          <p:cNvSpPr txBox="1">
            <a:spLocks/>
          </p:cNvSpPr>
          <p:nvPr/>
        </p:nvSpPr>
        <p:spPr>
          <a:xfrm>
            <a:off x="4668225" y="4057838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LLDIKTI WILAYAH VI SEMARANG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78.85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F3F514F5-6CB1-47EF-9DA8-B7E6FE9642A7}"/>
              </a:ext>
            </a:extLst>
          </p:cNvPr>
          <p:cNvSpPr txBox="1">
            <a:spLocks/>
          </p:cNvSpPr>
          <p:nvPr/>
        </p:nvSpPr>
        <p:spPr>
          <a:xfrm>
            <a:off x="8448876" y="4019934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LLDIKTI WILAYAH IX UJUNG PANDANG</a:t>
            </a:r>
            <a:b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71.15</a:t>
            </a: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F72B09-901B-430B-AAF0-96E2D8E04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2" y="2105142"/>
            <a:ext cx="2857500" cy="1600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27D425-C203-4BB3-996C-0B222F137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31" y="2282319"/>
            <a:ext cx="2956169" cy="11239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CEAF37-E584-4267-B358-C01C3FB546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" t="28635" r="5842" b="27290"/>
          <a:stretch/>
        </p:blipFill>
        <p:spPr>
          <a:xfrm>
            <a:off x="8448876" y="2326763"/>
            <a:ext cx="2276390" cy="111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87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322E42-AFFD-4B81-BD7A-77AB9FC3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Penghargaan Penyusunan Laporan Keuangan Tahun 2018</a:t>
            </a:r>
            <a:endParaRPr lang="en-US" dirty="0"/>
          </a:p>
        </p:txBody>
      </p:sp>
      <p:sp>
        <p:nvSpPr>
          <p:cNvPr id="4" name="Try It Text" descr="Try it yourself with the parrot on the right:">
            <a:extLst>
              <a:ext uri="{FF2B5EF4-FFF2-40B4-BE49-F238E27FC236}">
                <a16:creationId xmlns:a16="http://schemas.microsoft.com/office/drawing/2014/main" id="{0D42AC0C-5EE6-42C4-91EE-07F7C9599947}"/>
              </a:ext>
            </a:extLst>
          </p:cNvPr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id-ID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Kategori Satuan Kerja Pusat: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Step 1" descr="Step 1:">
            <a:extLst>
              <a:ext uri="{FF2B5EF4-FFF2-40B4-BE49-F238E27FC236}">
                <a16:creationId xmlns:a16="http://schemas.microsoft.com/office/drawing/2014/main" id="{D4693D8A-3AAB-45B5-8381-3001C700C32F}"/>
              </a:ext>
            </a:extLst>
          </p:cNvPr>
          <p:cNvSpPr/>
          <p:nvPr/>
        </p:nvSpPr>
        <p:spPr bwMode="blackWhite">
          <a:xfrm>
            <a:off x="630366" y="1917997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6" name="Content Placeholder Step 1" descr="Select the 3D Model on the right, then go to Animations &gt; Turntable&#10;Hint: Effect Options gives you even more options for Turntable.&#10;">
            <a:extLst>
              <a:ext uri="{FF2B5EF4-FFF2-40B4-BE49-F238E27FC236}">
                <a16:creationId xmlns:a16="http://schemas.microsoft.com/office/drawing/2014/main" id="{8110C53D-9866-4A6B-9E28-68BBE6EFF866}"/>
              </a:ext>
            </a:extLst>
          </p:cNvPr>
          <p:cNvSpPr txBox="1">
            <a:spLocks/>
          </p:cNvSpPr>
          <p:nvPr/>
        </p:nvSpPr>
        <p:spPr>
          <a:xfrm>
            <a:off x="1066037" y="1958188"/>
            <a:ext cx="5110159" cy="36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dirty="0"/>
              <a:t>D</a:t>
            </a:r>
            <a:r>
              <a:rPr lang="id-ID" dirty="0"/>
              <a:t>IREKTORAT JENDERAL KELEMBAGAAN IPTEK DAN DIKTI </a:t>
            </a:r>
          </a:p>
          <a:p>
            <a:pPr marL="0" indent="0">
              <a:spcAft>
                <a:spcPts val="0"/>
              </a:spcAft>
              <a:buNone/>
            </a:pP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86.60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tep 2" descr="Step 2:">
            <a:extLst>
              <a:ext uri="{FF2B5EF4-FFF2-40B4-BE49-F238E27FC236}">
                <a16:creationId xmlns:a16="http://schemas.microsoft.com/office/drawing/2014/main" id="{D7689DB6-3948-40C3-8F69-1ED48F5AE1BB}"/>
              </a:ext>
            </a:extLst>
          </p:cNvPr>
          <p:cNvSpPr/>
          <p:nvPr/>
        </p:nvSpPr>
        <p:spPr bwMode="blackWhite">
          <a:xfrm>
            <a:off x="630366" y="3098943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AA9842-E697-4399-9FB4-20694E265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333981"/>
            <a:ext cx="4728799" cy="2642795"/>
          </a:xfrm>
          <a:prstGeom prst="rect">
            <a:avLst/>
          </a:prstGeom>
        </p:spPr>
      </p:pic>
      <p:sp>
        <p:nvSpPr>
          <p:cNvPr id="15" name="Content Placeholder Step 1" descr="Select the 3D Model on the right, then go to Animations &gt; Turntable&#10;Hint: Effect Options gives you even more options for Turntable.&#10;">
            <a:extLst>
              <a:ext uri="{FF2B5EF4-FFF2-40B4-BE49-F238E27FC236}">
                <a16:creationId xmlns:a16="http://schemas.microsoft.com/office/drawing/2014/main" id="{0FF2D1D8-2E5D-4A49-AF0D-FE13A41B5942}"/>
              </a:ext>
            </a:extLst>
          </p:cNvPr>
          <p:cNvSpPr txBox="1">
            <a:spLocks/>
          </p:cNvSpPr>
          <p:nvPr/>
        </p:nvSpPr>
        <p:spPr>
          <a:xfrm>
            <a:off x="1066036" y="3144916"/>
            <a:ext cx="5110159" cy="36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dirty="0"/>
              <a:t>D</a:t>
            </a:r>
            <a:r>
              <a:rPr lang="id-ID" dirty="0"/>
              <a:t>IREKTORAT JENDERAL PEMBELAJARAN DAN KEMAHASISWAAAN</a:t>
            </a:r>
          </a:p>
          <a:p>
            <a:pPr marL="0" indent="0">
              <a:spcAft>
                <a:spcPts val="0"/>
              </a:spcAft>
              <a:buNone/>
            </a:pPr>
            <a:r>
              <a:rPr lang="id-ID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NILAI: 75.85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7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7273F9-59F9-4FB3-9D34-82C64C4F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</p:spPr>
        <p:txBody>
          <a:bodyPr/>
          <a:lstStyle/>
          <a:p>
            <a:r>
              <a:rPr lang="id-ID" dirty="0"/>
              <a:t>HASIL PENILAIAN SECARA KESELURUHAN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AB49E1-195D-497A-BB31-2158958CA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/>
          <a:lstStyle/>
          <a:p>
            <a:pPr lvl="0"/>
            <a:r>
              <a:rPr lang="id-ID" dirty="0"/>
              <a:t>Penilaian dilakukan oleh Pihak Eksternal yaitu Badan Pengawasan Keuangan dan Pembangunan (BPKP)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9BB1DB3-C15E-4B0F-B4A4-BA1DA760472A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673442814"/>
              </p:ext>
            </p:extLst>
          </p:nvPr>
        </p:nvGraphicFramePr>
        <p:xfrm>
          <a:off x="4336885" y="2455444"/>
          <a:ext cx="7143752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424">
                  <a:extLst>
                    <a:ext uri="{9D8B030D-6E8A-4147-A177-3AD203B41FA5}">
                      <a16:colId xmlns:a16="http://schemas.microsoft.com/office/drawing/2014/main" val="237956080"/>
                    </a:ext>
                  </a:extLst>
                </a:gridCol>
                <a:gridCol w="1682151">
                  <a:extLst>
                    <a:ext uri="{9D8B030D-6E8A-4147-A177-3AD203B41FA5}">
                      <a16:colId xmlns:a16="http://schemas.microsoft.com/office/drawing/2014/main" val="3595182424"/>
                    </a:ext>
                  </a:extLst>
                </a:gridCol>
                <a:gridCol w="1673525">
                  <a:extLst>
                    <a:ext uri="{9D8B030D-6E8A-4147-A177-3AD203B41FA5}">
                      <a16:colId xmlns:a16="http://schemas.microsoft.com/office/drawing/2014/main" val="2175073967"/>
                    </a:ext>
                  </a:extLst>
                </a:gridCol>
                <a:gridCol w="3190652">
                  <a:extLst>
                    <a:ext uri="{9D8B030D-6E8A-4147-A177-3AD203B41FA5}">
                      <a16:colId xmlns:a16="http://schemas.microsoft.com/office/drawing/2014/main" val="209046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No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Nilai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Predikat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Banyaknya Satuan Kerja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36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Kurang dari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Buruk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14 satuan kerja (10, 53% ) dari 133 satker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9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56-64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Kurang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satuan kerja (19,55%) dari 133 satker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98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65-75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Cukup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 satuan kerja (42,86%) dari 133 satker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8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76-90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 satuan kerja (24,81%) dari 133 satker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91-100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Sangat 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satuan kerja (  2,26%) dari 133 satker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94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6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/>
          <a:p>
            <a:r>
              <a:rPr lang="id-ID" dirty="0">
                <a:latin typeface="Segoe UI Light" panose="020B0502040204020203" pitchFamily="34" charset="0"/>
                <a:cs typeface="Segoe UI Light" panose="020B0502040204020203" pitchFamily="34" charset="0"/>
              </a:rPr>
              <a:t>TERIMA KASIH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6" name="Links" descr="Hyperlinks to the PowerPoint team blog, PowerPoint free training, and feedback about this tour.">
            <a:extLst>
              <a:ext uri="{FF2B5EF4-FFF2-40B4-BE49-F238E27FC236}">
                <a16:creationId xmlns:a16="http://schemas.microsoft.com/office/drawing/2014/main" id="{A410C95B-7D22-4AE4-BEE0-35AD5FA96E07}"/>
              </a:ext>
            </a:extLst>
          </p:cNvPr>
          <p:cNvGrpSpPr/>
          <p:nvPr/>
        </p:nvGrpSpPr>
        <p:grpSpPr>
          <a:xfrm>
            <a:off x="935276" y="3748228"/>
            <a:ext cx="4045327" cy="1867001"/>
            <a:chOff x="3832852" y="3420317"/>
            <a:chExt cx="4154309" cy="1867001"/>
          </a:xfrm>
        </p:grpSpPr>
        <p:sp>
          <p:nvSpPr>
            <p:cNvPr id="9" name="TextBox 8" descr="SELECT THE ARROW WHEN IN SLIDE SHOW MODE&#10;"/>
            <p:cNvSpPr txBox="1"/>
            <p:nvPr/>
          </p:nvSpPr>
          <p:spPr>
            <a:xfrm>
              <a:off x="3832853" y="4920686"/>
              <a:ext cx="3368047" cy="26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d-ID" sz="11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Bagian Akuntansi dan Pelaporan</a:t>
              </a:r>
              <a:endParaRPr lang="en-US" sz="11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5" name="Content Placeholder 4">
              <a:extLst>
                <a:ext uri="{FF2B5EF4-FFF2-40B4-BE49-F238E27FC236}">
                  <a16:creationId xmlns:a16="http://schemas.microsoft.com/office/drawing/2014/main" id="{8E6C017A-BE5B-443C-B929-BF7D929C214F}"/>
                </a:ext>
              </a:extLst>
            </p:cNvPr>
            <p:cNvSpPr txBox="1">
              <a:spLocks/>
            </p:cNvSpPr>
            <p:nvPr/>
          </p:nvSpPr>
          <p:spPr>
            <a:xfrm>
              <a:off x="3832852" y="3420317"/>
              <a:ext cx="4154309" cy="18670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Tx/>
                <a:buNone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02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74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5146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718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429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00"/>
                </a:lnSpc>
                <a:spcBef>
                  <a:spcPts val="2400"/>
                </a:spcBef>
                <a:spcAft>
                  <a:spcPts val="0"/>
                </a:spcAft>
              </a:pPr>
              <a:r>
                <a:rPr lang="id-ID" sz="2000" u="sng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Sekretariat Jenderal Kemenristekdikti</a:t>
              </a:r>
              <a:endParaRPr lang="en-US" sz="20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>
                <a:lnSpc>
                  <a:spcPts val="3600"/>
                </a:lnSpc>
                <a:spcBef>
                  <a:spcPts val="2400"/>
                </a:spcBef>
                <a:spcAft>
                  <a:spcPts val="0"/>
                </a:spcAft>
              </a:pPr>
              <a:r>
                <a:rPr lang="id-ID" sz="2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Biro keuangan dan Umum</a:t>
              </a:r>
              <a:endParaRPr lang="en-US" sz="20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07189747-FD75-4CE6-BA13-1528A4420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496" y="2754089"/>
            <a:ext cx="4728799" cy="264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Get Started with 3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marL="0" indent="0" algn="l">
          <a:lnSpc>
            <a:spcPts val="1800"/>
          </a:lnSpc>
          <a:spcAft>
            <a:spcPts val="600"/>
          </a:spcAft>
          <a:buNone/>
          <a:defRPr sz="1200" dirty="0" smtClean="0">
            <a:solidFill>
              <a:prstClr val="black">
                <a:lumMod val="75000"/>
                <a:lumOff val="25000"/>
              </a:prstClr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ing your presentations to life with 3DTF16411177 (3).potx" id="{9E27ADA6-EA10-4822-B3C1-6E8D86D7E392}" vid="{8B3BFCA4-8458-4DFE-B504-FC98F0D59E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Bring your presentations to life with 3D(2)</Template>
  <TotalTime>0</TotalTime>
  <Words>342</Words>
  <Application>Microsoft Office PowerPoint</Application>
  <PresentationFormat>Widescreen</PresentationFormat>
  <Paragraphs>95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Segoe UI</vt:lpstr>
      <vt:lpstr>Segoe UI Light</vt:lpstr>
      <vt:lpstr>Segoe UI Semibold</vt:lpstr>
      <vt:lpstr>Get Started with 3D</vt:lpstr>
      <vt:lpstr>Penghargaan Penyusunan Laporan Keuangan Tahun 2018</vt:lpstr>
      <vt:lpstr>Penghargaan Penyusunan Laporan Keuangan Tahun 2018</vt:lpstr>
      <vt:lpstr>HASIL KEGIATAN</vt:lpstr>
      <vt:lpstr>HASIL KEGIATAN</vt:lpstr>
      <vt:lpstr>HASIL KEGIATAN</vt:lpstr>
      <vt:lpstr>HASIL KEGIATAN</vt:lpstr>
      <vt:lpstr>HASIL KEGIATAN</vt:lpstr>
      <vt:lpstr>Penghargaan Penyusunan Laporan Keuangan Tahun 2018</vt:lpstr>
      <vt:lpstr>HASIL PENILAIAN SECARA KESELURUHAN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2019-04-23T02:38:18Z</dcterms:created>
  <dcterms:modified xsi:type="dcterms:W3CDTF">2019-04-23T03:47:24Z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dduffy@microsoft.com</vt:lpwstr>
  </property>
  <property fmtid="{D5CDD505-2E9C-101B-9397-08002B2CF9AE}" pid="5" name="MSIP_Label_f42aa342-8706-4288-bd11-ebb85995028c_SetDate">
    <vt:lpwstr>2019-01-09T22:41:38.8954231Z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